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A043"/>
    <a:srgbClr val="15AB39"/>
    <a:srgbClr val="17BF3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3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3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9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97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06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2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4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31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9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262BC-0ED5-492B-87F3-D8D81C8BF22C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EF55-6C0D-46C0-A02B-0439299BC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0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894" y="1308143"/>
            <a:ext cx="4411463" cy="2931417"/>
          </a:xfrm>
          <a:prstGeom prst="rect">
            <a:avLst/>
          </a:prstGeom>
          <a:ln>
            <a:noFill/>
          </a:ln>
          <a:effectLst>
            <a:softEdge rad="1524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56311">
            <a:off x="7311145" y="1825167"/>
            <a:ext cx="1820010" cy="239321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5" y="3781104"/>
            <a:ext cx="3479718" cy="2026936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3813486" y="218001"/>
            <a:ext cx="231986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002060"/>
                </a:solidFill>
                <a:latin typeface="Trebuchet MS" panose="020B0603020202020204" pitchFamily="34" charset="0"/>
              </a:rPr>
              <a:t>Černý pepř</a:t>
            </a:r>
            <a:endParaRPr lang="cs-CZ" sz="3200" b="1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258573" y="885421"/>
            <a:ext cx="54296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400" smtClean="0">
                <a:solidFill>
                  <a:srgbClr val="14A043"/>
                </a:solidFill>
                <a:latin typeface="Trebuchet MS" panose="020B0603020202020204" pitchFamily="34" charset="0"/>
              </a:rPr>
              <a:t>fermentované nezralé bobule pepřovníku černého (</a:t>
            </a:r>
            <a:r>
              <a:rPr lang="cs-CZ" sz="1400" i="1" smtClean="0">
                <a:solidFill>
                  <a:srgbClr val="14A043"/>
                </a:solidFill>
                <a:latin typeface="Trebuchet MS" panose="020B0603020202020204" pitchFamily="34" charset="0"/>
              </a:rPr>
              <a:t>Piper nigrum</a:t>
            </a:r>
            <a:r>
              <a:rPr lang="cs-CZ" sz="1400" smtClean="0">
                <a:solidFill>
                  <a:srgbClr val="14A043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2933" y="6007545"/>
            <a:ext cx="3469219" cy="6878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spcAft>
                <a:spcPts val="300"/>
              </a:spcAft>
              <a:defRPr sz="1300">
                <a:latin typeface="Trebuchet MS" panose="020B0603020202020204" pitchFamily="34" charset="0"/>
              </a:defRPr>
            </a:lvl1pPr>
          </a:lstStyle>
          <a:p>
            <a:r>
              <a:rPr lang="cs-CZ" sz="800" b="1"/>
              <a:t>Zdroje:</a:t>
            </a:r>
          </a:p>
          <a:p>
            <a:r>
              <a:rPr lang="cs-CZ" sz="600"/>
              <a:t>Wood C, et al. (2008</a:t>
            </a:r>
            <a:r>
              <a:rPr lang="cs-CZ" sz="600"/>
              <a:t>): </a:t>
            </a:r>
            <a:r>
              <a:rPr lang="en-US" sz="600" i="1" smtClean="0"/>
              <a:t>J</a:t>
            </a:r>
            <a:r>
              <a:rPr lang="en-US" sz="600" i="1"/>
              <a:t>. Agric. Food Chem</a:t>
            </a:r>
            <a:r>
              <a:rPr lang="en-US" sz="600" i="1"/>
              <a:t>. </a:t>
            </a:r>
            <a:r>
              <a:rPr lang="cs-CZ" sz="600" b="1" smtClean="0"/>
              <a:t>56: </a:t>
            </a:r>
            <a:r>
              <a:rPr lang="en-US" sz="600" smtClean="0"/>
              <a:t>3738–3744</a:t>
            </a:r>
            <a:r>
              <a:rPr lang="cs-CZ" sz="600" smtClean="0"/>
              <a:t>.</a:t>
            </a:r>
            <a:endParaRPr lang="cs-CZ" sz="600"/>
          </a:p>
          <a:p>
            <a:r>
              <a:rPr lang="cs-CZ" sz="600" smtClean="0"/>
              <a:t>Gorgani L, et al. (2017): </a:t>
            </a:r>
            <a:r>
              <a:rPr lang="en-US" sz="600" i="1" smtClean="0"/>
              <a:t>Comprehensive </a:t>
            </a:r>
            <a:r>
              <a:rPr lang="en-US" sz="600" i="1"/>
              <a:t>Reviews in Food Science and </a:t>
            </a:r>
            <a:r>
              <a:rPr lang="en-US" sz="600" i="1"/>
              <a:t>Food </a:t>
            </a:r>
            <a:r>
              <a:rPr lang="en-US" sz="600" i="1" smtClean="0"/>
              <a:t>Safety</a:t>
            </a:r>
            <a:r>
              <a:rPr lang="en-US" sz="600" smtClean="0"/>
              <a:t> </a:t>
            </a:r>
            <a:r>
              <a:rPr lang="en-US" sz="600" b="1"/>
              <a:t>16:</a:t>
            </a:r>
            <a:r>
              <a:rPr lang="en-US" sz="600"/>
              <a:t> 124-140.</a:t>
            </a:r>
            <a:endParaRPr lang="cs-CZ" sz="600"/>
          </a:p>
          <a:p>
            <a:r>
              <a:rPr lang="cs-CZ" sz="600" smtClean="0"/>
              <a:t>Grulich V. (2011): BOTANY.cz</a:t>
            </a:r>
            <a:r>
              <a:rPr lang="cs-CZ" sz="600"/>
              <a:t>: Pepřovník černý [</a:t>
            </a:r>
            <a:r>
              <a:rPr lang="cs-CZ" sz="600"/>
              <a:t>online</a:t>
            </a:r>
            <a:r>
              <a:rPr lang="cs-CZ" sz="600" smtClean="0"/>
              <a:t>]. https</a:t>
            </a:r>
            <a:r>
              <a:rPr lang="cs-CZ" sz="600"/>
              <a:t>://botany.cz/cs/piper-nigrum/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60276" y="1729410"/>
            <a:ext cx="102463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b="1" smtClean="0">
                <a:solidFill>
                  <a:srgbClr val="14A043"/>
                </a:solidFill>
                <a:latin typeface="Trebuchet MS" panose="020B0603020202020204" pitchFamily="34" charset="0"/>
              </a:rPr>
              <a:t>Chuť</a:t>
            </a:r>
            <a:endParaRPr lang="cs-CZ" sz="2800" b="1">
              <a:solidFill>
                <a:srgbClr val="14A043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53882" y="2442451"/>
            <a:ext cx="1837429" cy="10172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Pálivou chuť způsobuje hlavně alkaloid </a:t>
            </a:r>
            <a:r>
              <a:rPr lang="cs-CZ" sz="1200" b="1" smtClean="0">
                <a:solidFill>
                  <a:srgbClr val="002060"/>
                </a:solidFill>
                <a:latin typeface="Trebuchet MS" panose="020B0603020202020204" pitchFamily="34" charset="0"/>
              </a:rPr>
              <a:t>piperin</a:t>
            </a: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• Jeho obsah v černém</a:t>
            </a:r>
            <a:b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   pepři je 20–74 g/kg.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183687" y="1632127"/>
            <a:ext cx="103746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b="1">
                <a:solidFill>
                  <a:srgbClr val="14A043"/>
                </a:solidFill>
                <a:latin typeface="Trebuchet MS" panose="020B0603020202020204" pitchFamily="34" charset="0"/>
              </a:rPr>
              <a:t>Vůně</a:t>
            </a:r>
            <a:endParaRPr lang="cs-CZ" sz="2800" b="1">
              <a:solidFill>
                <a:srgbClr val="14A043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902772" y="4468650"/>
            <a:ext cx="4331635" cy="131574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Za štiplavou vůni je zodpovědný terpenoid </a:t>
            </a:r>
            <a:r>
              <a:rPr lang="cs-CZ" sz="1200" b="1" smtClean="0">
                <a:solidFill>
                  <a:srgbClr val="002060"/>
                </a:solidFill>
                <a:latin typeface="Trebuchet MS" panose="020B0603020202020204" pitchFamily="34" charset="0"/>
              </a:rPr>
              <a:t>rotundon</a:t>
            </a: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• Obsah v černém pepři jen zhruba 1 mg/kg.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• Lidský čich vnímá extrémně nízké koncentrace rotundonu:</a:t>
            </a:r>
            <a:b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   prahová hodnota je 8 ng/litr vody ( = 0,000008 mg/litr).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cs-CZ" sz="1200" smtClean="0">
                <a:solidFill>
                  <a:srgbClr val="002060"/>
                </a:solidFill>
                <a:latin typeface="Trebuchet MS" panose="020B0603020202020204" pitchFamily="34" charset="0"/>
              </a:rPr>
              <a:t>• Asi 20 % lidí je ale na jeho vůni podstatně méně citlivých.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087988" y="6007545"/>
            <a:ext cx="4520789" cy="6878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spcAft>
                <a:spcPts val="300"/>
              </a:spcAft>
              <a:defRPr sz="1300">
                <a:latin typeface="Trebuchet MS" panose="020B0603020202020204" pitchFamily="34" charset="0"/>
              </a:defRPr>
            </a:lvl1pPr>
          </a:lstStyle>
          <a:p>
            <a:r>
              <a:rPr lang="cs-CZ" sz="800" b="1" smtClean="0"/>
              <a:t>Autor:</a:t>
            </a:r>
            <a:endParaRPr lang="cs-CZ" sz="800" b="1"/>
          </a:p>
          <a:p>
            <a:r>
              <a:rPr lang="cs-CZ" sz="600" smtClean="0"/>
              <a:t>Jan Kolář, Ústav experimentální botaniky AV ČR</a:t>
            </a:r>
          </a:p>
          <a:p>
            <a:r>
              <a:rPr lang="cs-CZ" sz="600" smtClean="0"/>
              <a:t>Vzorce </a:t>
            </a:r>
            <a:r>
              <a:rPr lang="cs-CZ" sz="600"/>
              <a:t>převzaty z Wikimedia Commons, </a:t>
            </a:r>
            <a:r>
              <a:rPr lang="cs-CZ" sz="600"/>
              <a:t>autoři NEUROtiker </a:t>
            </a:r>
            <a:r>
              <a:rPr lang="cs-CZ" sz="600" smtClean="0"/>
              <a:t>a Amir.ahrls, volné dílo / Public Domain.</a:t>
            </a:r>
          </a:p>
          <a:p>
            <a:r>
              <a:rPr lang="cs-CZ" sz="600"/>
              <a:t>Infografika je šiřitelná za podmínek </a:t>
            </a:r>
            <a:r>
              <a:rPr lang="cs-CZ" sz="600"/>
              <a:t>licence </a:t>
            </a:r>
            <a:r>
              <a:rPr lang="cs-CZ" sz="600" smtClean="0"/>
              <a:t>Creative Commons Uveďte </a:t>
            </a:r>
            <a:r>
              <a:rPr lang="cs-CZ" sz="600"/>
              <a:t>původ-Zachovejte licenci 3.0 Unported (CC BY-SA </a:t>
            </a:r>
            <a:r>
              <a:rPr lang="cs-CZ" sz="600"/>
              <a:t>3.0</a:t>
            </a:r>
            <a:r>
              <a:rPr lang="cs-CZ" sz="600" smtClean="0"/>
              <a:t>).</a:t>
            </a:r>
            <a:endParaRPr lang="cs-CZ" sz="600"/>
          </a:p>
        </p:txBody>
      </p:sp>
      <p:sp>
        <p:nvSpPr>
          <p:cNvPr id="21" name="TextovéPole 20"/>
          <p:cNvSpPr txBox="1"/>
          <p:nvPr/>
        </p:nvSpPr>
        <p:spPr>
          <a:xfrm>
            <a:off x="427750" y="4653518"/>
            <a:ext cx="527709" cy="226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spcAft>
                <a:spcPts val="300"/>
              </a:spcAft>
              <a:defRPr sz="1300">
                <a:latin typeface="Trebuchet MS" panose="020B0603020202020204" pitchFamily="34" charset="0"/>
              </a:defRPr>
            </a:lvl1pPr>
          </a:lstStyle>
          <a:p>
            <a:r>
              <a:rPr lang="cs-CZ" sz="800" smtClean="0"/>
              <a:t>piperin</a:t>
            </a:r>
            <a:endParaRPr lang="cs-CZ" sz="600"/>
          </a:p>
        </p:txBody>
      </p:sp>
      <p:sp>
        <p:nvSpPr>
          <p:cNvPr id="22" name="TextovéPole 21"/>
          <p:cNvSpPr txBox="1"/>
          <p:nvPr/>
        </p:nvSpPr>
        <p:spPr>
          <a:xfrm>
            <a:off x="8762412" y="3567722"/>
            <a:ext cx="599844" cy="226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spcAft>
                <a:spcPts val="300"/>
              </a:spcAft>
              <a:defRPr sz="1300">
                <a:latin typeface="Trebuchet MS" panose="020B0603020202020204" pitchFamily="34" charset="0"/>
              </a:defRPr>
            </a:lvl1pPr>
          </a:lstStyle>
          <a:p>
            <a:r>
              <a:rPr lang="cs-CZ" sz="800" smtClean="0"/>
              <a:t>rotundon</a:t>
            </a:r>
            <a:endParaRPr lang="cs-CZ" sz="600"/>
          </a:p>
        </p:txBody>
      </p:sp>
      <p:sp>
        <p:nvSpPr>
          <p:cNvPr id="23" name="Obdélník 2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712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159</Words>
  <Application>Microsoft Office PowerPoint</Application>
  <PresentationFormat>A4 (210 ×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Kolář Jan UEB</dc:creator>
  <cp:lastModifiedBy>Kolář Jan UEB</cp:lastModifiedBy>
  <cp:revision>25</cp:revision>
  <dcterms:created xsi:type="dcterms:W3CDTF">2019-02-22T11:33:33Z</dcterms:created>
  <dcterms:modified xsi:type="dcterms:W3CDTF">2019-02-22T15:08:18Z</dcterms:modified>
</cp:coreProperties>
</file>