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906000" cy="6858000" type="A4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808080"/>
    <a:srgbClr val="FFB9BE"/>
    <a:srgbClr val="FFFF99"/>
    <a:srgbClr val="EBC8C7"/>
    <a:srgbClr val="E5CBB1"/>
    <a:srgbClr val="DAB48E"/>
    <a:srgbClr val="D1A171"/>
    <a:srgbClr val="C78E55"/>
    <a:srgbClr val="B679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1" autoAdjust="0"/>
    <p:restoredTop sz="98894" autoAdjust="0"/>
  </p:normalViewPr>
  <p:slideViewPr>
    <p:cSldViewPr snapToGrid="0" snapToObjects="1">
      <p:cViewPr>
        <p:scale>
          <a:sx n="100" d="100"/>
          <a:sy n="100" d="100"/>
        </p:scale>
        <p:origin x="-114" y="-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0BCE-2B7F-47E3-8955-358B4CE205BB}" type="datetimeFigureOut">
              <a:rPr lang="cs-CZ" smtClean="0"/>
              <a:pPr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A863-AC5F-477A-9289-43A18F5F96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166320" y="438004"/>
            <a:ext cx="3092641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Povodeň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Vaše kořeny měly málo kyslíku. Proto částečně odumřely a musíte investovat do vytvoření nových.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5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333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>
            <a:off x="3406320" y="438004"/>
            <a:ext cx="3092641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Zastínění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Okolní rostliny vyrostly výš než vy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a ubírají vám světlo. Musíte investovat energii, abyste je přerostli.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6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6" name="Obdélník 85"/>
          <p:cNvSpPr/>
          <p:nvPr/>
        </p:nvSpPr>
        <p:spPr>
          <a:xfrm>
            <a:off x="657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TextovéPole 86"/>
          <p:cNvSpPr txBox="1"/>
          <p:nvPr/>
        </p:nvSpPr>
        <p:spPr>
          <a:xfrm>
            <a:off x="6646320" y="330282"/>
            <a:ext cx="3092641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Býložravci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 vaši louku přišli býložravci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a okousali vám listy i stonky. Ztratili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jste část zásobních látek, navíc musíte investovat do růstu nových listů. </a:t>
            </a:r>
            <a:r>
              <a:rPr lang="cs-CZ" sz="1400" b="1" smtClean="0">
                <a:cs typeface="Mongolian Baiti" pitchFamily="66" charset="0"/>
              </a:rPr>
              <a:t>Odevzdejte do banku 10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9" name="Obdélník 88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TextovéPole 89"/>
          <p:cNvSpPr txBox="1"/>
          <p:nvPr/>
        </p:nvSpPr>
        <p:spPr>
          <a:xfrm>
            <a:off x="166320" y="2705725"/>
            <a:ext cx="3092641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Housenky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Napadly vás býložravé housenky motýlů, které sežraly část vašich listů. </a:t>
            </a:r>
            <a:r>
              <a:rPr lang="cs-CZ" sz="1400" b="1" smtClean="0">
                <a:cs typeface="Mongolian Baiti" pitchFamily="66" charset="0"/>
              </a:rPr>
              <a:t>Odevzdejte do banku 5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3332640" y="2349811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TextovéPole 92"/>
          <p:cNvSpPr txBox="1"/>
          <p:nvPr/>
        </p:nvSpPr>
        <p:spPr>
          <a:xfrm>
            <a:off x="3406320" y="2383371"/>
            <a:ext cx="3092641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Ochrana před suchem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Můžete investovat energii do růstu kořenů. Větší kořenový systém načerpá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z půdy víc vody, což vás ochrání před suchem. </a:t>
            </a:r>
            <a:r>
              <a:rPr lang="cs-CZ" sz="1400" b="1" smtClean="0">
                <a:cs typeface="Mongolian Baiti" pitchFamily="66" charset="0"/>
              </a:rPr>
              <a:t>Když odevzdáte do banku </a:t>
            </a:r>
            <a:r>
              <a:rPr lang="cs-CZ" sz="1400" b="1" smtClean="0">
                <a:cs typeface="Mongolian Baiti" pitchFamily="66" charset="0"/>
              </a:rPr>
              <a:t>5 </a:t>
            </a:r>
            <a:r>
              <a:rPr lang="cs-CZ" sz="1400" b="1" smtClean="0">
                <a:cs typeface="Mongolian Baiti" pitchFamily="66" charset="0"/>
              </a:rPr>
              <a:t>J</a:t>
            </a:r>
            <a:r>
              <a:rPr lang="cs-CZ" sz="1400" smtClean="0">
                <a:cs typeface="Mongolian Baiti" pitchFamily="66" charset="0"/>
              </a:rPr>
              <a:t>, můžete si kartičku nechat a na políčkách označených „B“ se vám nic nestane.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kartičku nezískáte.)</a:t>
            </a:r>
          </a:p>
        </p:txBody>
      </p:sp>
      <p:sp>
        <p:nvSpPr>
          <p:cNvPr id="95" name="Obdélník 94"/>
          <p:cNvSpPr/>
          <p:nvPr/>
        </p:nvSpPr>
        <p:spPr>
          <a:xfrm>
            <a:off x="657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bdélník 100"/>
          <p:cNvSpPr/>
          <p:nvPr/>
        </p:nvSpPr>
        <p:spPr>
          <a:xfrm>
            <a:off x="333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bdélník 103"/>
          <p:cNvSpPr/>
          <p:nvPr/>
        </p:nvSpPr>
        <p:spPr>
          <a:xfrm>
            <a:off x="657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TextovéPole 105"/>
          <p:cNvSpPr txBox="1"/>
          <p:nvPr/>
        </p:nvSpPr>
        <p:spPr>
          <a:xfrm>
            <a:off x="6646320" y="2674948"/>
            <a:ext cx="3092641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Mykorrhiza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Do vašich kořenů prorostla vlákna takzvaných mykorrhizních hub. Jsou užitečné, pomáhají vám získávat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z půdy minerální živiny a vodu.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8 J.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166320" y="4665671"/>
            <a:ext cx="3092641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Houbová choroba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Napadla vás houbová choroba. Hoďte kostkou.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1, 2, 3 nebo 4</a:t>
            </a:r>
            <a:r>
              <a:rPr lang="cs-CZ" sz="1200" smtClean="0">
                <a:cs typeface="Mongolian Baiti" pitchFamily="66" charset="0"/>
              </a:rPr>
              <a:t>: ubránili jste se,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ale stálo vás to trochu energie.</a:t>
            </a:r>
          </a:p>
          <a:p>
            <a:pPr algn="ctr"/>
            <a:r>
              <a:rPr lang="cs-CZ" sz="1200" b="1" smtClean="0">
                <a:cs typeface="Mongolian Baiti" pitchFamily="66" charset="0"/>
              </a:rPr>
              <a:t>Odevzdejte do banku 2 J.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5 nebo 6</a:t>
            </a:r>
            <a:r>
              <a:rPr lang="cs-CZ" sz="1200" smtClean="0">
                <a:cs typeface="Mongolian Baiti" pitchFamily="66" charset="0"/>
              </a:rPr>
              <a:t>: Chroba propukla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 oslabila vás. </a:t>
            </a:r>
            <a:r>
              <a:rPr lang="cs-CZ" sz="1200" b="1" smtClean="0">
                <a:cs typeface="Mongolian Baiti" pitchFamily="66" charset="0"/>
              </a:rPr>
              <a:t>Odevzdejte do banku 10 J.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odevzdejte všechny.)</a:t>
            </a:r>
            <a:endParaRPr lang="cs-CZ" sz="1400" smtClean="0">
              <a:cs typeface="Mongolian Baiti" pitchFamily="66" charset="0"/>
            </a:endParaRPr>
          </a:p>
        </p:txBody>
      </p:sp>
      <p:sp>
        <p:nvSpPr>
          <p:cNvPr id="108" name="TextovéPole 107"/>
          <p:cNvSpPr txBox="1"/>
          <p:nvPr/>
        </p:nvSpPr>
        <p:spPr>
          <a:xfrm>
            <a:off x="3406320" y="4857750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Dobrá půda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Vaše kořeny narazily na dobrou půdu se spoustou minerálních živin. Díky tomu můžete rychleji růst a fotosyntetizovat.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6 J.</a:t>
            </a:r>
          </a:p>
        </p:txBody>
      </p:sp>
      <p:sp>
        <p:nvSpPr>
          <p:cNvPr id="109" name="TextovéPole 108"/>
          <p:cNvSpPr txBox="1"/>
          <p:nvPr/>
        </p:nvSpPr>
        <p:spPr>
          <a:xfrm>
            <a:off x="6646320" y="4650282"/>
            <a:ext cx="3092641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Krupobití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Kroupy vám poškodily listy a polámaly stonky. Tím klesla vaše fotosyntéza. Navíc musíte investovat energii do vytvoření nových stonků a listů.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7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kupina 65"/>
          <p:cNvGrpSpPr/>
          <p:nvPr/>
        </p:nvGrpSpPr>
        <p:grpSpPr>
          <a:xfrm>
            <a:off x="92640" y="18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" name="Obdélník 3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3332640" y="18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31" name="Obdélník 30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33" name="Skupina 32"/>
          <p:cNvGrpSpPr/>
          <p:nvPr/>
        </p:nvGrpSpPr>
        <p:grpSpPr>
          <a:xfrm>
            <a:off x="6572640" y="18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34" name="Obdélník 33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36" name="Skupina 35"/>
          <p:cNvGrpSpPr/>
          <p:nvPr/>
        </p:nvGrpSpPr>
        <p:grpSpPr>
          <a:xfrm>
            <a:off x="6572640" y="234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37" name="Obdélník 36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39" name="Skupina 38"/>
          <p:cNvGrpSpPr/>
          <p:nvPr/>
        </p:nvGrpSpPr>
        <p:grpSpPr>
          <a:xfrm>
            <a:off x="3332640" y="234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0" name="Obdélník 39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42" name="Skupina 41"/>
          <p:cNvGrpSpPr/>
          <p:nvPr/>
        </p:nvGrpSpPr>
        <p:grpSpPr>
          <a:xfrm>
            <a:off x="92640" y="234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3" name="Obdélník 42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92640" y="450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6" name="Obdélník 45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3332640" y="450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9" name="Obdélník 48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6572640" y="450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52" name="Obdélník 51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bdélník 82"/>
          <p:cNvSpPr/>
          <p:nvPr/>
        </p:nvSpPr>
        <p:spPr>
          <a:xfrm>
            <a:off x="333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>
            <a:off x="3406320" y="438004"/>
            <a:ext cx="3092641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Zastínění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Okolní rostliny vyrostly výš než vy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a ubírají vám světlo. Musíte investovat energii, abyste je přerostli.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6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6" name="Obdélník 85"/>
          <p:cNvSpPr/>
          <p:nvPr/>
        </p:nvSpPr>
        <p:spPr>
          <a:xfrm>
            <a:off x="657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TextovéPole 86"/>
          <p:cNvSpPr txBox="1"/>
          <p:nvPr/>
        </p:nvSpPr>
        <p:spPr>
          <a:xfrm>
            <a:off x="6646320" y="330282"/>
            <a:ext cx="3092641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Býložravci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 vaši louku přišli býložravci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a okousali vám listy i stonky. Ztratili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jste část zásobních látek, navíc musíte investovat do růstu nových listů. </a:t>
            </a:r>
            <a:r>
              <a:rPr lang="cs-CZ" sz="1400" b="1" smtClean="0">
                <a:cs typeface="Mongolian Baiti" pitchFamily="66" charset="0"/>
              </a:rPr>
              <a:t>Odevzdejte do banku 10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9" name="Obdélník 88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TextovéPole 89"/>
          <p:cNvSpPr txBox="1"/>
          <p:nvPr/>
        </p:nvSpPr>
        <p:spPr>
          <a:xfrm>
            <a:off x="166320" y="2705725"/>
            <a:ext cx="3092641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Housenky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Napadly vás býložravé housenky motýlů, které sežraly část vašich listů. </a:t>
            </a:r>
            <a:r>
              <a:rPr lang="cs-CZ" sz="1400" b="1" smtClean="0">
                <a:cs typeface="Mongolian Baiti" pitchFamily="66" charset="0"/>
              </a:rPr>
              <a:t>Odevzdejte do banku 5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3332640" y="2349811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TextovéPole 92"/>
          <p:cNvSpPr txBox="1"/>
          <p:nvPr/>
        </p:nvSpPr>
        <p:spPr>
          <a:xfrm>
            <a:off x="3406320" y="2383371"/>
            <a:ext cx="3092641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Ochrana před suchem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Můžete investovat energii do růstu kořenů. Větší kořenový systém načerpá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z půdy víc vody, což vás ochrání před suchem. </a:t>
            </a:r>
            <a:r>
              <a:rPr lang="cs-CZ" sz="1400" b="1" smtClean="0">
                <a:cs typeface="Mongolian Baiti" pitchFamily="66" charset="0"/>
              </a:rPr>
              <a:t>Když odevzdáte do banku </a:t>
            </a:r>
            <a:r>
              <a:rPr lang="cs-CZ" sz="1400" b="1" smtClean="0">
                <a:cs typeface="Mongolian Baiti" pitchFamily="66" charset="0"/>
              </a:rPr>
              <a:t>5 </a:t>
            </a:r>
            <a:r>
              <a:rPr lang="cs-CZ" sz="1400" b="1" smtClean="0">
                <a:cs typeface="Mongolian Baiti" pitchFamily="66" charset="0"/>
              </a:rPr>
              <a:t>J</a:t>
            </a:r>
            <a:r>
              <a:rPr lang="cs-CZ" sz="1400" smtClean="0">
                <a:cs typeface="Mongolian Baiti" pitchFamily="66" charset="0"/>
              </a:rPr>
              <a:t>, můžete si kartičku nechat a na políčkách označených „B“ se vám nic nestane.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kartičku nezískáte.)</a:t>
            </a:r>
          </a:p>
        </p:txBody>
      </p:sp>
      <p:sp>
        <p:nvSpPr>
          <p:cNvPr id="95" name="Obdélník 94"/>
          <p:cNvSpPr/>
          <p:nvPr/>
        </p:nvSpPr>
        <p:spPr>
          <a:xfrm>
            <a:off x="657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bdélník 100"/>
          <p:cNvSpPr/>
          <p:nvPr/>
        </p:nvSpPr>
        <p:spPr>
          <a:xfrm>
            <a:off x="333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bdélník 103"/>
          <p:cNvSpPr/>
          <p:nvPr/>
        </p:nvSpPr>
        <p:spPr>
          <a:xfrm>
            <a:off x="657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TextovéPole 105"/>
          <p:cNvSpPr txBox="1"/>
          <p:nvPr/>
        </p:nvSpPr>
        <p:spPr>
          <a:xfrm>
            <a:off x="6646320" y="2674948"/>
            <a:ext cx="3092641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Mykorrhiza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Do vašich kořenů prorostla vlákna takzvaných mykorrhizních hub. Jsou užitečné, pomáhají vám získávat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z půdy minerální živiny a vodu.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8 J.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166320" y="4665671"/>
            <a:ext cx="3092641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Virová choroba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Napadla vás virová choroba. Hoďte kostkou.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1, 2 nebo 3</a:t>
            </a:r>
            <a:r>
              <a:rPr lang="cs-CZ" sz="1200" smtClean="0">
                <a:cs typeface="Mongolian Baiti" pitchFamily="66" charset="0"/>
              </a:rPr>
              <a:t>: ubránili jste se,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ale stálo vás to trochu energie.</a:t>
            </a:r>
          </a:p>
          <a:p>
            <a:pPr algn="ctr"/>
            <a:r>
              <a:rPr lang="cs-CZ" sz="1200" b="1" smtClean="0">
                <a:cs typeface="Mongolian Baiti" pitchFamily="66" charset="0"/>
              </a:rPr>
              <a:t>Odevzdejte do banku 2 J.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4, 5 nebo 6</a:t>
            </a:r>
            <a:r>
              <a:rPr lang="cs-CZ" sz="1200" smtClean="0">
                <a:cs typeface="Mongolian Baiti" pitchFamily="66" charset="0"/>
              </a:rPr>
              <a:t>: Chroba propukla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 oslabila vás. </a:t>
            </a:r>
            <a:r>
              <a:rPr lang="cs-CZ" sz="1200" b="1" smtClean="0">
                <a:cs typeface="Mongolian Baiti" pitchFamily="66" charset="0"/>
              </a:rPr>
              <a:t>Odevzdejte do banku 6 J.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odevzdejte všechny.)</a:t>
            </a:r>
            <a:endParaRPr lang="cs-CZ" sz="1400" smtClean="0">
              <a:cs typeface="Mongolian Baiti" pitchFamily="66" charset="0"/>
            </a:endParaRPr>
          </a:p>
        </p:txBody>
      </p:sp>
      <p:sp>
        <p:nvSpPr>
          <p:cNvPr id="108" name="TextovéPole 107"/>
          <p:cNvSpPr txBox="1"/>
          <p:nvPr/>
        </p:nvSpPr>
        <p:spPr>
          <a:xfrm>
            <a:off x="3406320" y="4857750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Dobrá půda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Vaše kořeny narazily na dobrou půdu se spoustou minerálních živin. Díky tomu můžete rychleji růst a fotosyntetizovat.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6 J.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646320" y="4942669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Ideální počasí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Počasí je ideální pro váš růst.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Je teplo a slunečno, ale občas prší,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takže v půdě máte dostatek vláhy.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10 J.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66320" y="407226"/>
            <a:ext cx="3092641" cy="17235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Dobré počasí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Počasí vám celkem přeje.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Je teplo, ale občas prší, takže v půdě máte dostatek vláhy. Často ale bývá oblačno, takže rychlost fotosyntézy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je nižší, než by byla při jasné obloze.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5 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65"/>
          <p:cNvGrpSpPr/>
          <p:nvPr/>
        </p:nvGrpSpPr>
        <p:grpSpPr>
          <a:xfrm>
            <a:off x="92640" y="18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" name="Obdélník 3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3" name="Skupina 29"/>
          <p:cNvGrpSpPr/>
          <p:nvPr/>
        </p:nvGrpSpPr>
        <p:grpSpPr>
          <a:xfrm>
            <a:off x="3332640" y="18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31" name="Obdélník 30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5" name="Skupina 32"/>
          <p:cNvGrpSpPr/>
          <p:nvPr/>
        </p:nvGrpSpPr>
        <p:grpSpPr>
          <a:xfrm>
            <a:off x="6572640" y="18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34" name="Obdélník 33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6" name="Skupina 35"/>
          <p:cNvGrpSpPr/>
          <p:nvPr/>
        </p:nvGrpSpPr>
        <p:grpSpPr>
          <a:xfrm>
            <a:off x="6572640" y="234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37" name="Obdélník 36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7" name="Skupina 38"/>
          <p:cNvGrpSpPr/>
          <p:nvPr/>
        </p:nvGrpSpPr>
        <p:grpSpPr>
          <a:xfrm>
            <a:off x="3332640" y="234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0" name="Obdélník 39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8" name="Skupina 41"/>
          <p:cNvGrpSpPr/>
          <p:nvPr/>
        </p:nvGrpSpPr>
        <p:grpSpPr>
          <a:xfrm>
            <a:off x="92640" y="234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3" name="Obdélník 42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9" name="Skupina 44"/>
          <p:cNvGrpSpPr/>
          <p:nvPr/>
        </p:nvGrpSpPr>
        <p:grpSpPr>
          <a:xfrm>
            <a:off x="92640" y="450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6" name="Obdélník 45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10" name="Skupina 47"/>
          <p:cNvGrpSpPr/>
          <p:nvPr/>
        </p:nvGrpSpPr>
        <p:grpSpPr>
          <a:xfrm>
            <a:off x="3332640" y="450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49" name="Obdélník 48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  <p:grpSp>
        <p:nvGrpSpPr>
          <p:cNvPr id="11" name="Skupina 50"/>
          <p:cNvGrpSpPr/>
          <p:nvPr/>
        </p:nvGrpSpPr>
        <p:grpSpPr>
          <a:xfrm>
            <a:off x="6572640" y="4509000"/>
            <a:ext cx="3240000" cy="2160000"/>
            <a:chOff x="92640" y="112805"/>
            <a:chExt cx="3240000" cy="2160000"/>
          </a:xfrm>
          <a:solidFill>
            <a:srgbClr val="FFFF00"/>
          </a:solidFill>
        </p:grpSpPr>
        <p:sp>
          <p:nvSpPr>
            <p:cNvPr id="52" name="Obdélník 51"/>
            <p:cNvSpPr/>
            <p:nvPr/>
          </p:nvSpPr>
          <p:spPr>
            <a:xfrm>
              <a:off x="92640" y="112805"/>
              <a:ext cx="3240000" cy="2160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91606" y="777307"/>
              <a:ext cx="2642069" cy="83099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4800" b="1" smtClean="0">
                  <a:cs typeface="Mongolian Baiti" pitchFamily="66" charset="0"/>
                </a:rPr>
                <a:t>Náhoda 1</a:t>
              </a:r>
              <a:endParaRPr lang="cs-CZ" sz="4800" b="1" baseline="30000" smtClean="0">
                <a:solidFill>
                  <a:schemeClr val="tx1">
                    <a:lumMod val="50000"/>
                    <a:lumOff val="50000"/>
                  </a:schemeClr>
                </a:solidFill>
                <a:cs typeface="Mongolian Baiti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166320" y="330282"/>
            <a:ext cx="3092641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Příliš vlhko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Často prší a Slunce zůstává za mraky, takže je příliš vlhko. To je špatné pro semena, protože v takovém počasí snadno plesniví.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8 semen.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(Když máte méně semen, odevzdejte všechna.)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333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>
            <a:off x="3406320" y="438004"/>
            <a:ext cx="3092641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Zastínění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Okolní rostliny vyrostly výš než vy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a ubírají vám světlo. Musíte investovat energii, abyste je přerostli.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6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6" name="Obdélník 85"/>
          <p:cNvSpPr/>
          <p:nvPr/>
        </p:nvSpPr>
        <p:spPr>
          <a:xfrm>
            <a:off x="657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TextovéPole 86"/>
          <p:cNvSpPr txBox="1"/>
          <p:nvPr/>
        </p:nvSpPr>
        <p:spPr>
          <a:xfrm>
            <a:off x="6646320" y="361059"/>
            <a:ext cx="3092641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Býložravci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Na vaši louku přišli býložravci a okousali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vaše listy, květy i plody. Ztratili jste část zásobních látek a semen, navíc musíte investovat do růstu nových listů i květů. </a:t>
            </a:r>
            <a:r>
              <a:rPr lang="cs-CZ" sz="1200" b="1" smtClean="0">
                <a:cs typeface="Mongolian Baiti" pitchFamily="66" charset="0"/>
              </a:rPr>
              <a:t>Odevzdejte do banku 10 J a 5 semen.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 nebo semen, odevzdejte všechny.)</a:t>
            </a:r>
          </a:p>
        </p:txBody>
      </p:sp>
      <p:sp>
        <p:nvSpPr>
          <p:cNvPr id="89" name="Obdélník 88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TextovéPole 89"/>
          <p:cNvSpPr txBox="1"/>
          <p:nvPr/>
        </p:nvSpPr>
        <p:spPr>
          <a:xfrm>
            <a:off x="166320" y="2705725"/>
            <a:ext cx="3092641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Housenky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Napadly vás býložravé housenky motýlů, které sežraly část vašich listů. </a:t>
            </a:r>
            <a:r>
              <a:rPr lang="cs-CZ" sz="1400" b="1" smtClean="0">
                <a:cs typeface="Mongolian Baiti" pitchFamily="66" charset="0"/>
              </a:rPr>
              <a:t>Odevzdejte do banku 8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3332640" y="2349811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TextovéPole 92"/>
          <p:cNvSpPr txBox="1"/>
          <p:nvPr/>
        </p:nvSpPr>
        <p:spPr>
          <a:xfrm>
            <a:off x="3406320" y="2383371"/>
            <a:ext cx="3092641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Ochrana před suchem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Můžete investovat energii do růstu kořenů. Větší kořenový systém načerpá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z půdy víc vody, což vás ochrání před suchem. </a:t>
            </a:r>
            <a:r>
              <a:rPr lang="cs-CZ" sz="1400" b="1" smtClean="0">
                <a:cs typeface="Mongolian Baiti" pitchFamily="66" charset="0"/>
              </a:rPr>
              <a:t>Když odevzdáte do banku </a:t>
            </a:r>
            <a:r>
              <a:rPr lang="cs-CZ" sz="1400" b="1" smtClean="0">
                <a:cs typeface="Mongolian Baiti" pitchFamily="66" charset="0"/>
              </a:rPr>
              <a:t>5 </a:t>
            </a:r>
            <a:r>
              <a:rPr lang="cs-CZ" sz="1400" b="1" smtClean="0">
                <a:cs typeface="Mongolian Baiti" pitchFamily="66" charset="0"/>
              </a:rPr>
              <a:t>J</a:t>
            </a:r>
            <a:r>
              <a:rPr lang="cs-CZ" sz="1400" smtClean="0">
                <a:cs typeface="Mongolian Baiti" pitchFamily="66" charset="0"/>
              </a:rPr>
              <a:t>, můžete si kartičku nechat a na políčkách označených „B“ se vám nic nestane.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kartičku nezískáte.)</a:t>
            </a:r>
          </a:p>
        </p:txBody>
      </p:sp>
      <p:sp>
        <p:nvSpPr>
          <p:cNvPr id="95" name="Obdélník 94"/>
          <p:cNvSpPr/>
          <p:nvPr/>
        </p:nvSpPr>
        <p:spPr>
          <a:xfrm>
            <a:off x="657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bdélník 100"/>
          <p:cNvSpPr/>
          <p:nvPr/>
        </p:nvSpPr>
        <p:spPr>
          <a:xfrm>
            <a:off x="333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bdélník 103"/>
          <p:cNvSpPr/>
          <p:nvPr/>
        </p:nvSpPr>
        <p:spPr>
          <a:xfrm>
            <a:off x="657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TextovéPole 106"/>
          <p:cNvSpPr txBox="1"/>
          <p:nvPr/>
        </p:nvSpPr>
        <p:spPr>
          <a:xfrm>
            <a:off x="166320" y="4665671"/>
            <a:ext cx="3092641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Houbová choroba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Napadla vás houbová choroba. Hoďte kostkou.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1, 2, 3 nebo 4</a:t>
            </a:r>
            <a:r>
              <a:rPr lang="cs-CZ" sz="1200" smtClean="0">
                <a:cs typeface="Mongolian Baiti" pitchFamily="66" charset="0"/>
              </a:rPr>
              <a:t>: ubránili jste se,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ale stálo vás to trochu energie.</a:t>
            </a:r>
          </a:p>
          <a:p>
            <a:pPr algn="ctr"/>
            <a:r>
              <a:rPr lang="cs-CZ" sz="1200" b="1" smtClean="0">
                <a:cs typeface="Mongolian Baiti" pitchFamily="66" charset="0"/>
              </a:rPr>
              <a:t>Odevzdejte do banku 2 J.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5 nebo 6</a:t>
            </a:r>
            <a:r>
              <a:rPr lang="cs-CZ" sz="1200" smtClean="0">
                <a:cs typeface="Mongolian Baiti" pitchFamily="66" charset="0"/>
              </a:rPr>
              <a:t>: Chroba propukla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 oslabila vás. </a:t>
            </a:r>
            <a:r>
              <a:rPr lang="cs-CZ" sz="1200" b="1" smtClean="0">
                <a:cs typeface="Mongolian Baiti" pitchFamily="66" charset="0"/>
              </a:rPr>
              <a:t>Odevzdejte do banku 10 J.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odevzdejte všechny.)</a:t>
            </a:r>
            <a:endParaRPr lang="cs-CZ" sz="1400" smtClean="0">
              <a:cs typeface="Mongolian Baiti" pitchFamily="66" charset="0"/>
            </a:endParaRPr>
          </a:p>
        </p:txBody>
      </p:sp>
      <p:sp>
        <p:nvSpPr>
          <p:cNvPr id="108" name="TextovéPole 107"/>
          <p:cNvSpPr txBox="1"/>
          <p:nvPr/>
        </p:nvSpPr>
        <p:spPr>
          <a:xfrm>
            <a:off x="3406320" y="4857750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Dobrá půda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Vaše kořeny narazily na dobrou půdu se spoustou minerálních živin. Díky tomu můžete rychleji růst a fotosyntetizovat.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5 J.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646320" y="2521059"/>
            <a:ext cx="3092641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Atraktivnější květy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Můžete investovat energii do tvorby vůně</a:t>
            </a:r>
            <a:br>
              <a:rPr lang="cs-CZ" sz="1200" smtClean="0">
                <a:cs typeface="Mongolian Baiti" pitchFamily="66" charset="0"/>
              </a:rPr>
            </a:br>
            <a:r>
              <a:rPr lang="cs-CZ" sz="1200" smtClean="0">
                <a:cs typeface="Mongolian Baiti" pitchFamily="66" charset="0"/>
              </a:rPr>
              <a:t>a nektaru v květech. Přilákáte tak opylovače, kteří opylí víc květů a vznikne víc semen.</a:t>
            </a:r>
          </a:p>
          <a:p>
            <a:pPr algn="ctr"/>
            <a:r>
              <a:rPr lang="cs-CZ" sz="1200" b="1" smtClean="0">
                <a:cs typeface="Mongolian Baiti" pitchFamily="66" charset="0"/>
              </a:rPr>
              <a:t>Když odevzdáte do banku 8 J,</a:t>
            </a:r>
          </a:p>
          <a:p>
            <a:pPr algn="ctr"/>
            <a:r>
              <a:rPr lang="cs-CZ" sz="1200" b="1" smtClean="0">
                <a:cs typeface="Mongolian Baiti" pitchFamily="66" charset="0"/>
              </a:rPr>
              <a:t>můžete si z banku vzít 15 semen.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žádná semena si vzít nemůžete.)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646320" y="4634893"/>
            <a:ext cx="3092641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Zlepšená obrana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Můžete investovat energii do tvorby jedovatých látek. Ochrání vás před různými škůdci. </a:t>
            </a:r>
            <a:r>
              <a:rPr lang="cs-CZ" sz="1200" b="1" smtClean="0">
                <a:cs typeface="Mongolian Baiti" pitchFamily="66" charset="0"/>
              </a:rPr>
              <a:t>Když odevzdáte do banku 6 J</a:t>
            </a:r>
            <a:r>
              <a:rPr lang="cs-CZ" sz="1200" smtClean="0">
                <a:cs typeface="Mongolian Baiti" pitchFamily="66" charset="0"/>
              </a:rPr>
              <a:t>, můžete si tuto kartičku nechat. Pokud si pak vytáhnete kartičky „Semenožraví ptáci“, „Housenky“ nebo „Býložravci“, nic se vám nestane.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kartičku nezískáte.)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91606" y="85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332640" y="18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631606" y="85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72640" y="18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871606" y="85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572640" y="234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871606" y="301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332640" y="234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3631606" y="301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391606" y="301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1606" y="517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332640" y="450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631606" y="517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6572640" y="450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6871606" y="517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élník 35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bdélník 82"/>
          <p:cNvSpPr/>
          <p:nvPr/>
        </p:nvSpPr>
        <p:spPr>
          <a:xfrm>
            <a:off x="333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>
            <a:off x="3406320" y="438004"/>
            <a:ext cx="3092641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Zastínění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Okolní rostliny vyrostly výš než vy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a ubírají vám světlo. Musíte investovat energii, abyste je přerostli.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6 J.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(Pokud máte méně joulů, odevzdejte všechny.)</a:t>
            </a:r>
          </a:p>
        </p:txBody>
      </p:sp>
      <p:sp>
        <p:nvSpPr>
          <p:cNvPr id="86" name="Obdélník 85"/>
          <p:cNvSpPr/>
          <p:nvPr/>
        </p:nvSpPr>
        <p:spPr>
          <a:xfrm>
            <a:off x="6572640" y="18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TextovéPole 86"/>
          <p:cNvSpPr txBox="1"/>
          <p:nvPr/>
        </p:nvSpPr>
        <p:spPr>
          <a:xfrm>
            <a:off x="6646320" y="438004"/>
            <a:ext cx="3092641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Semenožraví ptáci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 vaši louku přiletěli ptáci,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kteří se živí semeny. Ta vaše jim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bohužel dost chutnají.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Odevzdejte do banku 10 semen.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(Když máte méně semen, odevzdejte všechna.)</a:t>
            </a:r>
          </a:p>
        </p:txBody>
      </p:sp>
      <p:sp>
        <p:nvSpPr>
          <p:cNvPr id="89" name="Obdélník 88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TextovéPole 89"/>
          <p:cNvSpPr txBox="1"/>
          <p:nvPr/>
        </p:nvSpPr>
        <p:spPr>
          <a:xfrm>
            <a:off x="166320" y="2490282"/>
            <a:ext cx="3092641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Škůdci semen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Napadli vás brouci živící se semeny. Kartička „Zlepšená obrana“ proti nim nepomůže, protože jedovaté látky</a:t>
            </a:r>
            <a:br>
              <a:rPr lang="cs-CZ" sz="1400" smtClean="0">
                <a:cs typeface="Mongolian Baiti" pitchFamily="66" charset="0"/>
              </a:rPr>
            </a:br>
            <a:r>
              <a:rPr lang="cs-CZ" sz="1400" smtClean="0">
                <a:cs typeface="Mongolian Baiti" pitchFamily="66" charset="0"/>
              </a:rPr>
              <a:t>ze semen umí odbourat a zneškodnit. </a:t>
            </a:r>
            <a:r>
              <a:rPr lang="cs-CZ" sz="1400" b="1" smtClean="0">
                <a:cs typeface="Mongolian Baiti" pitchFamily="66" charset="0"/>
              </a:rPr>
              <a:t>Odevzdejte do banku 6 semen.</a:t>
            </a:r>
          </a:p>
          <a:p>
            <a:pPr algn="ctr"/>
            <a:endParaRPr lang="cs-CZ" sz="1200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(Když máte méně semen, odevzdejte všechna.)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3332640" y="2349811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>
            <a:off x="6572640" y="234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bdélník 100"/>
          <p:cNvSpPr/>
          <p:nvPr/>
        </p:nvSpPr>
        <p:spPr>
          <a:xfrm>
            <a:off x="333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bdélník 103"/>
          <p:cNvSpPr/>
          <p:nvPr/>
        </p:nvSpPr>
        <p:spPr>
          <a:xfrm>
            <a:off x="6572640" y="4509000"/>
            <a:ext cx="3240000" cy="2160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TextovéPole 106"/>
          <p:cNvSpPr txBox="1"/>
          <p:nvPr/>
        </p:nvSpPr>
        <p:spPr>
          <a:xfrm>
            <a:off x="166320" y="4665671"/>
            <a:ext cx="3092641" cy="18466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Virová choroba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Napadla vás virová choroba. Hoďte kostkou.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1, 2 nebo 3</a:t>
            </a:r>
            <a:r>
              <a:rPr lang="cs-CZ" sz="1200" smtClean="0">
                <a:cs typeface="Mongolian Baiti" pitchFamily="66" charset="0"/>
              </a:rPr>
              <a:t>: ubránili jste se,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ale stálo vás to trochu energie.</a:t>
            </a:r>
          </a:p>
          <a:p>
            <a:pPr algn="ctr"/>
            <a:r>
              <a:rPr lang="cs-CZ" sz="1200" b="1" smtClean="0">
                <a:cs typeface="Mongolian Baiti" pitchFamily="66" charset="0"/>
              </a:rPr>
              <a:t>Odevzdejte do banku 2 J.</a:t>
            </a:r>
          </a:p>
          <a:p>
            <a:pPr algn="ctr"/>
            <a:r>
              <a:rPr lang="cs-CZ" sz="1200" u="sng" smtClean="0">
                <a:cs typeface="Mongolian Baiti" pitchFamily="66" charset="0"/>
              </a:rPr>
              <a:t>Hodili jste 4, 5 nebo 6</a:t>
            </a:r>
            <a:r>
              <a:rPr lang="cs-CZ" sz="1200" smtClean="0">
                <a:cs typeface="Mongolian Baiti" pitchFamily="66" charset="0"/>
              </a:rPr>
              <a:t>: Chroba propukla</a:t>
            </a:r>
          </a:p>
          <a:p>
            <a:pPr algn="ctr"/>
            <a:r>
              <a:rPr lang="cs-CZ" sz="1200" smtClean="0">
                <a:cs typeface="Mongolian Baiti" pitchFamily="66" charset="0"/>
              </a:rPr>
              <a:t>a oslabila vás. </a:t>
            </a:r>
            <a:r>
              <a:rPr lang="cs-CZ" sz="1200" b="1" smtClean="0">
                <a:cs typeface="Mongolian Baiti" pitchFamily="66" charset="0"/>
              </a:rPr>
              <a:t>Odevzdejte do banku 6 J.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odevzdejte všechny.)</a:t>
            </a:r>
            <a:endParaRPr lang="cs-CZ" sz="1400" smtClean="0">
              <a:cs typeface="Mongolian Baiti" pitchFamily="66" charset="0"/>
            </a:endParaRPr>
          </a:p>
        </p:txBody>
      </p:sp>
      <p:sp>
        <p:nvSpPr>
          <p:cNvPr id="108" name="TextovéPole 107"/>
          <p:cNvSpPr txBox="1"/>
          <p:nvPr/>
        </p:nvSpPr>
        <p:spPr>
          <a:xfrm>
            <a:off x="3406320" y="4857750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Dobrá půda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Vaše kořeny narazily na dobrou půdu se spoustou minerálních živin. Díky tomu můžete rychleji růst a fotosyntetizovat.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5 J.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646320" y="4942669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Ideální počasí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Počasí je ideální pro váš růst.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Je teplo a slunečno, ale občas prší,</a:t>
            </a:r>
          </a:p>
          <a:p>
            <a:pPr algn="ctr"/>
            <a:r>
              <a:rPr lang="cs-CZ" sz="1400" smtClean="0">
                <a:cs typeface="Mongolian Baiti" pitchFamily="66" charset="0"/>
              </a:rPr>
              <a:t>takže v půdě máte dostatek vláhy.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8 J.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66320" y="622669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Dostatek opylovačů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Včelaři přivezli úly na pole blízko vaší louky. Včely tak opylí víc vašich květů, vytvoří se tedy víc semen.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8 semen.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406320" y="2475704"/>
            <a:ext cx="3092641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Zlepšená obrana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200" smtClean="0">
                <a:cs typeface="Mongolian Baiti" pitchFamily="66" charset="0"/>
              </a:rPr>
              <a:t>Můžete investovat energii do tvorby jedovatých látek. Ochrání vás před různými škůdci. </a:t>
            </a:r>
            <a:r>
              <a:rPr lang="cs-CZ" sz="1200" b="1" smtClean="0">
                <a:cs typeface="Mongolian Baiti" pitchFamily="66" charset="0"/>
              </a:rPr>
              <a:t>Když odevzdáte do banku 6 J</a:t>
            </a:r>
            <a:r>
              <a:rPr lang="cs-CZ" sz="1200" smtClean="0">
                <a:cs typeface="Mongolian Baiti" pitchFamily="66" charset="0"/>
              </a:rPr>
              <a:t>, můžete si tuto kartičku nechat. Pokud si pak vytáhnete kartičky „Semenožraví ptáci“, „Housenky“ nebo „Býložravci“, nic se vám nestane.</a:t>
            </a:r>
          </a:p>
          <a:p>
            <a:pPr algn="ctr"/>
            <a:endParaRPr lang="cs-CZ" sz="1000" smtClean="0">
              <a:cs typeface="Mongolian Baiti" pitchFamily="66" charset="0"/>
            </a:endParaRPr>
          </a:p>
          <a:p>
            <a:pPr algn="ctr"/>
            <a:r>
              <a:rPr lang="cs-CZ" sz="1000" smtClean="0">
                <a:cs typeface="Mongolian Baiti" pitchFamily="66" charset="0"/>
              </a:rPr>
              <a:t>(Pokud máte méně joulů, kartičku nezískáte.)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646320" y="2782669"/>
            <a:ext cx="3092641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smtClean="0">
                <a:cs typeface="Mongolian Baiti" pitchFamily="66" charset="0"/>
              </a:rPr>
              <a:t>Dostatek opylovačů</a:t>
            </a:r>
          </a:p>
          <a:p>
            <a:pPr algn="ctr"/>
            <a:endParaRPr lang="cs-CZ" sz="400" b="1" smtClean="0">
              <a:cs typeface="Mongolian Baiti" pitchFamily="66" charset="0"/>
            </a:endParaRPr>
          </a:p>
          <a:p>
            <a:pPr algn="ctr"/>
            <a:r>
              <a:rPr lang="cs-CZ" sz="1400" smtClean="0">
                <a:cs typeface="Mongolian Baiti" pitchFamily="66" charset="0"/>
              </a:rPr>
              <a:t>Včelaři přivezli úly na pole blízko vaší louky. Včely tak opylí víc vašich květů, vytvoří se tedy víc semen.</a:t>
            </a:r>
          </a:p>
          <a:p>
            <a:pPr algn="ctr"/>
            <a:r>
              <a:rPr lang="cs-CZ" sz="1400" b="1" smtClean="0">
                <a:cs typeface="Mongolian Baiti" pitchFamily="66" charset="0"/>
              </a:rPr>
              <a:t>Vezměte si z banku 8 semen.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2640" y="18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91606" y="85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332640" y="18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631606" y="85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72640" y="18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871606" y="85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572640" y="234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871606" y="301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332640" y="234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3631606" y="301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92640" y="234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391606" y="301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92640" y="450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1606" y="517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332640" y="450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631606" y="517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6572640" y="4509000"/>
            <a:ext cx="3240000" cy="21600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6871606" y="5173502"/>
            <a:ext cx="2642069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4800" b="1" smtClean="0">
                <a:cs typeface="Mongolian Baiti" pitchFamily="66" charset="0"/>
              </a:rPr>
              <a:t>Náhoda 2</a:t>
            </a:r>
            <a:endParaRPr lang="cs-CZ" sz="4800" b="1" baseline="30000" smtClean="0"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1317</Words>
  <Application>Microsoft Office PowerPoint</Application>
  <PresentationFormat>A4 (210 x 297 mm)</PresentationFormat>
  <Paragraphs>251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Kolář</dc:creator>
  <cp:lastModifiedBy>Jan Kolář</cp:lastModifiedBy>
  <cp:revision>39</cp:revision>
  <dcterms:created xsi:type="dcterms:W3CDTF">2012-11-01T10:37:32Z</dcterms:created>
  <dcterms:modified xsi:type="dcterms:W3CDTF">2012-11-05T13:19:29Z</dcterms:modified>
</cp:coreProperties>
</file>